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298" r:id="rId4"/>
    <p:sldId id="289" r:id="rId5"/>
    <p:sldId id="291" r:id="rId6"/>
    <p:sldId id="293" r:id="rId7"/>
    <p:sldId id="292" r:id="rId8"/>
    <p:sldId id="294" r:id="rId9"/>
    <p:sldId id="295" r:id="rId10"/>
  </p:sldIdLst>
  <p:sldSz cx="10080625" cy="7559675"/>
  <p:notesSz cx="6858000" cy="9144000"/>
  <p:defaultTextStyle>
    <a:defPPr>
      <a:defRPr lang="en-GB"/>
    </a:defPPr>
    <a:lvl1pPr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23863" indent="-214313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39763" indent="-209550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55663" indent="-212725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1563" indent="-211138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1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1638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0750" cy="350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80661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4813" cy="315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11263" y="693738"/>
            <a:ext cx="4435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187325"/>
            <a:ext cx="2185987" cy="663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187325"/>
            <a:ext cx="6410325" cy="663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63" y="187325"/>
            <a:ext cx="8450262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0713" y="1112838"/>
            <a:ext cx="8270875" cy="571023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112838"/>
            <a:ext cx="4059237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112838"/>
            <a:ext cx="4059238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228600" y="30163"/>
            <a:ext cx="10744200" cy="7742237"/>
          </a:xfrm>
          <a:prstGeom prst="roundRect">
            <a:avLst>
              <a:gd name="adj" fmla="val 2315"/>
            </a:avLst>
          </a:prstGeom>
          <a:solidFill>
            <a:srgbClr val="CCCC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217488" y="0"/>
            <a:ext cx="10820401" cy="973138"/>
          </a:xfrm>
          <a:prstGeom prst="roundRect">
            <a:avLst>
              <a:gd name="adj" fmla="val 18463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9163" y="187325"/>
            <a:ext cx="8450262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112838"/>
            <a:ext cx="8270875" cy="571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8640763" y="7002463"/>
            <a:ext cx="1054100" cy="377825"/>
          </a:xfrm>
          <a:prstGeom prst="roundRect">
            <a:avLst>
              <a:gd name="adj" fmla="val 4747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545513" y="7056438"/>
            <a:ext cx="11636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5001EC1-4954-4B09-975E-B9629B2D9A31}" type="slidenum">
              <a:rPr lang="en-GB" sz="2000">
                <a:solidFill>
                  <a:srgbClr val="E6E6FF"/>
                </a:solidFill>
                <a:latin typeface="Arial" charset="0"/>
              </a:rPr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GB" sz="2000">
              <a:solidFill>
                <a:srgbClr val="E6E6FF"/>
              </a:solidFill>
              <a:latin typeface="Arial" charset="0"/>
            </a:endParaRPr>
          </a:p>
        </p:txBody>
      </p:sp>
      <p:pic>
        <p:nvPicPr>
          <p:cNvPr id="3" name="Picture 2" descr="USGS - science for a changing worl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" y="6873875"/>
            <a:ext cx="1695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5pPr>
      <a:lvl6pPr marL="4572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6pPr>
      <a:lvl7pPr marL="9144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7pPr>
      <a:lvl8pPr marL="13716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8pPr>
      <a:lvl9pPr marL="18288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9pPr>
    </p:titleStyle>
    <p:bodyStyle>
      <a:lvl1pPr marL="315913" indent="-315913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71000"/>
        <a:buFont typeface="StarSymbol" charset="0"/>
        <a:buBlip>
          <a:blip r:embed="rId16"/>
        </a:buBlip>
        <a:defRPr sz="2600">
          <a:solidFill>
            <a:srgbClr val="333333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69000"/>
        <a:buFont typeface="StarSymbol" charset="0"/>
        <a:buBlip>
          <a:blip r:embed="rId17"/>
        </a:buBlip>
        <a:defRPr sz="2400">
          <a:solidFill>
            <a:srgbClr val="333333"/>
          </a:solidFill>
          <a:latin typeface="+mn-lt"/>
        </a:defRPr>
      </a:lvl2pPr>
      <a:lvl3pPr marL="11223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Blip>
          <a:blip r:embed="rId18"/>
        </a:buBlip>
        <a:defRPr sz="2200">
          <a:solidFill>
            <a:srgbClr val="333333"/>
          </a:solidFill>
          <a:latin typeface="+mn-lt"/>
        </a:defRPr>
      </a:lvl3pPr>
      <a:lvl4pPr marL="17192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28000"/>
        <a:buFont typeface="StarSymbol" charset="0"/>
        <a:buBlip>
          <a:blip r:embed="rId19"/>
        </a:buBlip>
        <a:defRPr sz="2000">
          <a:solidFill>
            <a:srgbClr val="333333"/>
          </a:solidFill>
          <a:latin typeface="+mn-lt"/>
        </a:defRPr>
      </a:lvl4pPr>
      <a:lvl5pPr marL="20367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5pPr>
      <a:lvl6pPr marL="24939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6pPr>
      <a:lvl7pPr marL="29511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7pPr>
      <a:lvl8pPr marL="34083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8pPr>
      <a:lvl9pPr marL="38655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dschwit@usgs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919163" y="265113"/>
            <a:ext cx="8453437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488" y="0"/>
            <a:ext cx="10896601" cy="774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44512" y="503237"/>
            <a:ext cx="52578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normAutofit/>
          </a:bodyPr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Bitstream Vera Sans" pitchFamily="34" charset="0"/>
              </a:rPr>
              <a:t>EDDN </a:t>
            </a:r>
            <a:r>
              <a:rPr lang="en-GB" sz="4800" b="1" dirty="0" smtClean="0">
                <a:solidFill>
                  <a:srgbClr val="FFFFFF"/>
                </a:solidFill>
                <a:latin typeface="Bitstream Vera Sans" pitchFamily="34" charset="0"/>
              </a:rPr>
              <a:t>Status and Information</a:t>
            </a:r>
            <a:endParaRPr lang="en-GB" sz="3600" b="1" dirty="0">
              <a:solidFill>
                <a:srgbClr val="FFFFFF"/>
              </a:solidFill>
              <a:latin typeface="Bitstream Vera Sans" pitchFamily="34" charset="0"/>
            </a:endParaRP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6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12" y="6675437"/>
            <a:ext cx="62484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Schwitalla</a:t>
            </a:r>
            <a:r>
              <a:rPr lang="en-US" dirty="0" smtClean="0"/>
              <a:t> – </a:t>
            </a:r>
            <a:r>
              <a:rPr lang="en-US" dirty="0" smtClean="0">
                <a:hlinkClick r:id="rId4"/>
              </a:rPr>
              <a:t>ddschwit@usgs.gov</a:t>
            </a:r>
            <a:endParaRPr lang="en-US" dirty="0" smtClean="0"/>
          </a:p>
          <a:p>
            <a:r>
              <a:rPr lang="en-US" sz="1600" dirty="0" smtClean="0"/>
              <a:t>2009 USGS </a:t>
            </a:r>
            <a:r>
              <a:rPr lang="en-US" sz="1600" dirty="0" smtClean="0"/>
              <a:t>STIWG/TWG </a:t>
            </a:r>
            <a:r>
              <a:rPr lang="en-US" sz="1600" dirty="0" smtClean="0"/>
              <a:t>– </a:t>
            </a:r>
            <a:r>
              <a:rPr lang="en-US" sz="1600" dirty="0" smtClean="0"/>
              <a:t>6-8 May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0091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4150" cy="841375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EDDN </a:t>
            </a:r>
            <a:r>
              <a:rPr lang="en-GB" sz="3600" dirty="0" smtClean="0"/>
              <a:t>Basic Information</a:t>
            </a:r>
            <a:endParaRPr lang="en-GB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2" y="1341437"/>
            <a:ext cx="9074150" cy="5181600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spcAft>
                <a:spcPts val="1800"/>
              </a:spcAft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EDDN = Emergency Data Distribution Network</a:t>
            </a:r>
          </a:p>
          <a:p>
            <a:pPr marL="415925" indent="-311150" eaLnBrk="1">
              <a:lnSpc>
                <a:spcPct val="98000"/>
              </a:lnSpc>
              <a:spcAft>
                <a:spcPts val="1800"/>
              </a:spcAft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Receives </a:t>
            </a:r>
            <a:r>
              <a:rPr lang="en-GB" sz="3200" dirty="0" smtClean="0"/>
              <a:t>data from all DCPs transmitting in the GOES DCS independently of Wallops Island</a:t>
            </a:r>
            <a:r>
              <a:rPr lang="en-GB" sz="3200" dirty="0" smtClean="0"/>
              <a:t>.</a:t>
            </a:r>
            <a:endParaRPr lang="en-GB" sz="3200" dirty="0" smtClean="0"/>
          </a:p>
          <a:p>
            <a:pPr marL="415925" indent="-311150" eaLnBrk="1">
              <a:lnSpc>
                <a:spcPct val="98000"/>
              </a:lnSpc>
              <a:spcAft>
                <a:spcPts val="1800"/>
              </a:spcAft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It is a </a:t>
            </a:r>
            <a:r>
              <a:rPr lang="en-GB" sz="3200" dirty="0" smtClean="0"/>
              <a:t>satellite downlink at a receive </a:t>
            </a:r>
            <a:r>
              <a:rPr lang="en-GB" sz="3200" dirty="0" smtClean="0"/>
              <a:t>site sufficiently </a:t>
            </a:r>
            <a:r>
              <a:rPr lang="en-GB" sz="3200" dirty="0" smtClean="0"/>
              <a:t>distant from Wallops Island to achieve event independence</a:t>
            </a:r>
            <a:r>
              <a:rPr lang="en-GB" sz="3200" dirty="0" smtClean="0"/>
              <a:t>.</a:t>
            </a:r>
            <a:endParaRPr lang="en-GB" sz="3200" dirty="0" smtClean="0"/>
          </a:p>
          <a:p>
            <a:pPr marL="415925" indent="-311150" eaLnBrk="1">
              <a:lnSpc>
                <a:spcPct val="98000"/>
              </a:lnSpc>
              <a:spcAft>
                <a:spcPts val="1800"/>
              </a:spcAft>
              <a:buSzPct val="100000"/>
              <a:buFont typeface="Bitstream Vera Sans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Distributes </a:t>
            </a:r>
            <a:r>
              <a:rPr lang="en-GB" sz="3200" dirty="0" smtClean="0"/>
              <a:t>data independently of Wallops Island.</a:t>
            </a:r>
          </a:p>
        </p:txBody>
      </p:sp>
    </p:spTree>
    <p:extLst>
      <p:ext uri="{BB962C8B-B14F-4D97-AF65-F5344CB8AC3E}">
        <p14:creationId xmlns:p14="http://schemas.microsoft.com/office/powerpoint/2010/main" val="2099360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6987"/>
            <a:ext cx="8450262" cy="727075"/>
          </a:xfrm>
        </p:spPr>
        <p:txBody>
          <a:bodyPr/>
          <a:lstStyle/>
          <a:p>
            <a:r>
              <a:rPr lang="en-US" sz="3600" dirty="0" smtClean="0"/>
              <a:t>Recent Updates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646237"/>
            <a:ext cx="8762999" cy="51768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The EDDN is now receiving an LRIT data feed. The LRGS connected to the LRIT is internal, but the data is available to the public servers.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The EDDN receive system is now CS2 compliant.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26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49224"/>
            <a:ext cx="9070975" cy="5826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More Information about EDDN at EROS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70975" cy="5313362"/>
          </a:xfrm>
          <a:noFill/>
        </p:spPr>
        <p:txBody>
          <a:bodyPr/>
          <a:lstStyle/>
          <a:p>
            <a:pPr marL="0" indent="0" eaLnBrk="1">
              <a:lnSpc>
                <a:spcPct val="100000"/>
              </a:lnSpc>
              <a:spcAft>
                <a:spcPts val="1800"/>
              </a:spcAft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The EDDN has a public Web </a:t>
            </a:r>
            <a:r>
              <a:rPr lang="en-GB" sz="2400" dirty="0" smtClean="0"/>
              <a:t>page </a:t>
            </a:r>
            <a:r>
              <a:rPr lang="en-GB" sz="2400" dirty="0" smtClean="0"/>
              <a:t>that provides:</a:t>
            </a:r>
          </a:p>
          <a:p>
            <a:pPr marL="647700" lvl="2" indent="-215900" eaLnBrk="1">
              <a:lnSpc>
                <a:spcPct val="100000"/>
              </a:lnSpc>
              <a:spcAft>
                <a:spcPts val="1800"/>
              </a:spcAft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Status of the public data servers</a:t>
            </a:r>
          </a:p>
          <a:p>
            <a:pPr marL="647700" lvl="2" indent="-215900" eaLnBrk="1">
              <a:lnSpc>
                <a:spcPct val="100000"/>
              </a:lnSpc>
              <a:spcAft>
                <a:spcPts val="1800"/>
              </a:spcAft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Access to a system monitoring page</a:t>
            </a:r>
          </a:p>
          <a:p>
            <a:pPr marL="647700" lvl="2" indent="-215900" eaLnBrk="1">
              <a:lnSpc>
                <a:spcPct val="100000"/>
              </a:lnSpc>
              <a:spcAft>
                <a:spcPts val="600"/>
              </a:spcAft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Web pages that </a:t>
            </a:r>
          </a:p>
          <a:p>
            <a:pPr marL="863600" lvl="3" indent="-215900" eaLnBrk="1">
              <a:lnSpc>
                <a:spcPct val="100000"/>
              </a:lnSpc>
              <a:spcAft>
                <a:spcPts val="600"/>
              </a:spcAft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describe the EDDN,</a:t>
            </a:r>
          </a:p>
          <a:p>
            <a:pPr marL="863600" lvl="3" indent="-215900" eaLnBrk="1">
              <a:lnSpc>
                <a:spcPct val="100000"/>
              </a:lnSpc>
              <a:spcAft>
                <a:spcPts val="600"/>
              </a:spcAft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describe message format of DCP data,</a:t>
            </a:r>
          </a:p>
          <a:p>
            <a:pPr marL="863600" lvl="3" indent="-215900" eaLnBrk="1">
              <a:lnSpc>
                <a:spcPct val="100000"/>
              </a:lnSpc>
              <a:spcAft>
                <a:spcPts val="600"/>
              </a:spcAft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provide message access services,</a:t>
            </a:r>
          </a:p>
          <a:p>
            <a:pPr marL="863600" lvl="3" indent="-215900" eaLnBrk="1">
              <a:lnSpc>
                <a:spcPct val="100000"/>
              </a:lnSpc>
              <a:spcAft>
                <a:spcPts val="600"/>
              </a:spcAft>
              <a:buSzPct val="45000"/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and make available relevant documentation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pPr marL="0" indent="0" eaLnBrk="1">
              <a:lnSpc>
                <a:spcPct val="100000"/>
              </a:lnSpc>
              <a:spcAft>
                <a:spcPts val="1800"/>
              </a:spcAft>
              <a:buFont typeface="StarSymbol" charset="0"/>
              <a:buChar char="●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</a:tabLst>
            </a:pPr>
            <a:r>
              <a:rPr lang="en-GB" sz="2400" dirty="0" smtClean="0"/>
              <a:t>URL is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://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eddn.usgs.gov </a:t>
            </a:r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23824"/>
            <a:ext cx="9577387" cy="531813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EDDN Web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70975" cy="4987925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/>
              <a:t>http://eddn.usgs.gov/msgaccess.html</a:t>
            </a:r>
          </a:p>
          <a:p>
            <a:pPr marL="836612" lvl="1" indent="-311150" eaLnBrk="1">
              <a:lnSpc>
                <a:spcPct val="98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Users can access GOES DCS messages based upon time, address, and channel criteria.  (Does not decode the data)</a:t>
            </a:r>
          </a:p>
          <a:p>
            <a:pPr marL="836612" lvl="1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400" dirty="0" smtClean="0"/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 smtClean="0"/>
              <a:t>http://eddn.usgs.gov/fieldtest.html</a:t>
            </a:r>
          </a:p>
          <a:p>
            <a:pPr marL="836612" lvl="1" indent="-311150" eaLnBrk="1">
              <a:lnSpc>
                <a:spcPct val="98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Provides a low-bandwidth means of publicly accessing messages from a specific DCP.  Designed for the access from a cell phone or PDA.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46037"/>
            <a:ext cx="8450262" cy="727075"/>
          </a:xfrm>
        </p:spPr>
        <p:txBody>
          <a:bodyPr/>
          <a:lstStyle/>
          <a:p>
            <a:r>
              <a:rPr lang="en-US" sz="3600" dirty="0" smtClean="0"/>
              <a:t>EDDN Message Access</a:t>
            </a:r>
            <a:endParaRPr lang="en-US" sz="3600" dirty="0"/>
          </a:p>
        </p:txBody>
      </p:sp>
      <p:pic>
        <p:nvPicPr>
          <p:cNvPr id="4" name="Content Placeholder 3" descr="eddnmsgacc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912" y="1951037"/>
            <a:ext cx="9322229" cy="405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504824"/>
          </a:xfrm>
        </p:spPr>
        <p:txBody>
          <a:bodyPr/>
          <a:lstStyle/>
          <a:p>
            <a:r>
              <a:rPr lang="en-US" sz="3600" dirty="0" smtClean="0"/>
              <a:t>EDDN Field Test Page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12" y="1341437"/>
            <a:ext cx="2706687" cy="598488"/>
          </a:xfrm>
        </p:spPr>
        <p:txBody>
          <a:bodyPr/>
          <a:lstStyle/>
          <a:p>
            <a:pPr algn="ctr"/>
            <a:r>
              <a:rPr lang="en-US" dirty="0" smtClean="0"/>
              <a:t>Criteria Page</a:t>
            </a:r>
            <a:endParaRPr lang="en-US" dirty="0"/>
          </a:p>
        </p:txBody>
      </p:sp>
      <p:pic>
        <p:nvPicPr>
          <p:cNvPr id="7" name="Content Placeholder 6" descr="fieldtestp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112" y="2179637"/>
            <a:ext cx="2466668" cy="2057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075" y="1235075"/>
            <a:ext cx="2357437" cy="704850"/>
          </a:xfrm>
        </p:spPr>
        <p:txBody>
          <a:bodyPr/>
          <a:lstStyle/>
          <a:p>
            <a:r>
              <a:rPr lang="en-US" dirty="0" smtClean="0"/>
              <a:t>Page Source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712" y="2255837"/>
            <a:ext cx="5832476" cy="205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&lt;html&gt;&lt;head&gt;&lt;title&gt;FIELD MESSAGE RETRIEVAL&lt;/title&gt;&lt;body&gt;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&lt;form action="http://lrgseddn1.cr.usgs.gov/cgi-bin/fieldtest.pl" method="POST"&gt;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&lt;p&gt;&lt;font size="+1"&gt;DCP ADDRESS (required):&lt;/font&gt;&lt;</a:t>
            </a:r>
            <a:r>
              <a:rPr lang="en-US" sz="1000" dirty="0" err="1" smtClean="0"/>
              <a:t>br</a:t>
            </a:r>
            <a:r>
              <a:rPr lang="en-US" sz="1000" dirty="0" smtClean="0"/>
              <a:t>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&lt;input type="text" name="DCPID" size="8"&gt;&lt;/p&gt;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&lt;p&gt;&lt;font size="+1"&gt;Back &lt;/font&gt;&lt;</a:t>
            </a:r>
            <a:r>
              <a:rPr lang="en-US" sz="1000" dirty="0" err="1" smtClean="0"/>
              <a:t>br</a:t>
            </a:r>
            <a:r>
              <a:rPr lang="en-US" sz="1000" dirty="0" smtClean="0"/>
              <a:t>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&lt;input type="text" name="SINCE" size="3"&gt; hours&lt;/p&gt;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  &lt;p&gt;&lt;input type="submit" value="Retrieve" name="B1"&gt;&lt;/p&gt;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&lt;/form&gt;</a:t>
            </a:r>
          </a:p>
          <a:p>
            <a:pPr>
              <a:lnSpc>
                <a:spcPct val="100000"/>
              </a:lnSpc>
              <a:buNone/>
            </a:pPr>
            <a:r>
              <a:rPr lang="en-US" sz="1000" dirty="0" smtClean="0"/>
              <a:t>&lt;/body&gt;&lt;/html&gt;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839912" y="5227638"/>
            <a:ext cx="6248400" cy="1366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EDDN Field Retrieval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DCP: DD29E3F0 From now minus 8 hours until now.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DD29E3F009082065534G42-4NN130WXW000243J@@</a:t>
            </a:r>
            <a:r>
              <a:rPr lang="en-US" sz="1200" dirty="0" err="1" smtClean="0">
                <a:solidFill>
                  <a:schemeClr val="tx1"/>
                </a:solidFill>
              </a:rPr>
              <a:t>l@GA</a:t>
            </a:r>
            <a:r>
              <a:rPr lang="en-US" sz="1200" dirty="0" smtClean="0">
                <a:solidFill>
                  <a:schemeClr val="tx1"/>
                </a:solidFill>
              </a:rPr>
              <a:t>@@</a:t>
            </a:r>
            <a:r>
              <a:rPr lang="en-US" sz="1200" dirty="0" err="1" smtClean="0">
                <a:solidFill>
                  <a:schemeClr val="tx1"/>
                </a:solidFill>
              </a:rPr>
              <a:t>l@F</a:t>
            </a:r>
            <a:r>
              <a:rPr lang="en-US" sz="1200" dirty="0" smtClean="0">
                <a:solidFill>
                  <a:schemeClr val="tx1"/>
                </a:solidFill>
              </a:rPr>
              <a:t>?@@</a:t>
            </a:r>
            <a:r>
              <a:rPr lang="en-US" sz="1200" dirty="0" err="1" smtClean="0">
                <a:solidFill>
                  <a:schemeClr val="tx1"/>
                </a:solidFill>
              </a:rPr>
              <a:t>l@F?zWJ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DD29E3F009082053520G42-4NN130WXW000242E@@</a:t>
            </a:r>
            <a:r>
              <a:rPr lang="en-US" sz="1200" dirty="0" err="1" smtClean="0">
                <a:solidFill>
                  <a:schemeClr val="tx1"/>
                </a:solidFill>
              </a:rPr>
              <a:t>l@Fz</a:t>
            </a:r>
            <a:r>
              <a:rPr lang="en-US" sz="1200" dirty="0" smtClean="0">
                <a:solidFill>
                  <a:schemeClr val="tx1"/>
                </a:solidFill>
              </a:rPr>
              <a:t>@@</a:t>
            </a:r>
            <a:r>
              <a:rPr lang="en-US" sz="1200" dirty="0" err="1" smtClean="0">
                <a:solidFill>
                  <a:schemeClr val="tx1"/>
                </a:solidFill>
              </a:rPr>
              <a:t>l@Fy</a:t>
            </a:r>
            <a:r>
              <a:rPr lang="en-US" sz="1200" dirty="0" smtClean="0">
                <a:solidFill>
                  <a:schemeClr val="tx1"/>
                </a:solidFill>
              </a:rPr>
              <a:t>@@</a:t>
            </a:r>
            <a:r>
              <a:rPr lang="en-US" sz="1200" dirty="0" err="1" smtClean="0">
                <a:solidFill>
                  <a:schemeClr val="tx1"/>
                </a:solidFill>
              </a:rPr>
              <a:t>l@FyzVJ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287712" y="4465637"/>
            <a:ext cx="2706687" cy="59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38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1000"/>
              <a:buFont typeface="StarSymbo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 Page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829800" cy="727075"/>
          </a:xfrm>
        </p:spPr>
        <p:txBody>
          <a:bodyPr/>
          <a:lstStyle/>
          <a:p>
            <a:r>
              <a:rPr lang="en-US" sz="3600" dirty="0" smtClean="0"/>
              <a:t>EDDN National Configuration Repository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712" y="1493837"/>
            <a:ext cx="8270875" cy="49529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A database has been created with web page access that allows users to examine and download configurations used to define sites, sensors, and platforms in the USGS and other government agencies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The database is updated on Wednesday and Saturday mornings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http://eddn.usgs.gov/configSelect.html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753600" cy="727075"/>
          </a:xfrm>
        </p:spPr>
        <p:txBody>
          <a:bodyPr/>
          <a:lstStyle/>
          <a:p>
            <a:r>
              <a:rPr lang="en-US" sz="3600" dirty="0" smtClean="0"/>
              <a:t>EDDN National Configuration Repository</a:t>
            </a:r>
            <a:endParaRPr lang="en-US" sz="3600" dirty="0"/>
          </a:p>
        </p:txBody>
      </p:sp>
      <p:pic>
        <p:nvPicPr>
          <p:cNvPr id="7" name="Picture 6" descr="config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1236662"/>
            <a:ext cx="9953625" cy="5086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435</Words>
  <Application>Microsoft Office PowerPoint</Application>
  <PresentationFormat>Custom</PresentationFormat>
  <Paragraphs>51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EDDN Basic Information</vt:lpstr>
      <vt:lpstr>Recent Updates</vt:lpstr>
      <vt:lpstr>More Information about EDDN at EROS</vt:lpstr>
      <vt:lpstr>EDDN Web Services</vt:lpstr>
      <vt:lpstr>EDDN Message Access</vt:lpstr>
      <vt:lpstr>EDDN Field Test Page</vt:lpstr>
      <vt:lpstr>EDDN National Configuration Repository</vt:lpstr>
      <vt:lpstr>EDDN National Configuration Repository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DECODES Version 7.3</dc:title>
  <dc:creator>Dan2</dc:creator>
  <cp:lastModifiedBy>Dan2</cp:lastModifiedBy>
  <cp:revision>30</cp:revision>
  <dcterms:modified xsi:type="dcterms:W3CDTF">2014-05-04T22:51:45Z</dcterms:modified>
</cp:coreProperties>
</file>